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365D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/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/>
        </p:txBody>
      </p:sp>
      <p:sp>
        <p:nvSpPr>
          <p:cNvPr id="4" name="TextBox 3"/>
          <p:cNvSpPr txBox="1"/>
          <p:nvPr/>
        </p:nvSpPr>
        <p:spPr>
          <a:xfrm>
            <a:off x="914400" y="1828800"/>
            <a:ext cx="731520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2000" b="1">
                <a:solidFill>
                  <a:srgbClr val="F2F5F9"/>
                </a:solidFill>
                <a:latin typeface="Arial"/>
              </a:defRPr>
            </a:pPr>
            <a:r>
              <a:t>MONTHLY PERFORMANCE REPORT</a:t>
            </a:r>
          </a:p>
          <a:p>
            <a:pPr algn="l">
              <a:defRPr sz="3200" b="1">
                <a:solidFill>
                  <a:srgbClr val="FFFFFF"/>
                </a:solidFill>
                <a:latin typeface="Hiragino Sans"/>
              </a:defRPr>
            </a:pPr>
            <a:r>
              <a:t>月次目標進捗レポート（KPI分析＆PDCA）</a:t>
            </a:r>
          </a:p>
          <a:p>
            <a:br/>
            <a:pPr>
              <a:defRPr sz="1400">
                <a:solidFill>
                  <a:srgbClr val="B4C8DC"/>
                </a:solidFill>
                <a:latin typeface="Hiragino Sans"/>
              </a:defRPr>
            </a:pPr>
            <a:r>
              <a:t>作成日: 2026年6月 | 報告者: プロジェクト管理チーム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B365D"/>
                </a:solidFill>
                <a:latin typeface="Hiragino Sans"/>
              </a:defRPr>
            </a:pPr>
            <a:r>
              <a:t>1. エグゼクティブサマリー (今月の全体状況)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1600">
                <a:solidFill>
                  <a:srgbClr val="333333"/>
                </a:solidFill>
                <a:latin typeface="Hiragino Sans"/>
              </a:defRPr>
            </a:pPr>
            <a:r>
              <a:t>■ 全体総括: 当月の総合目標達成率は 94.2% となり、前月比で +3.5% の改善が見られました。</a:t>
            </a:r>
          </a:p>
          <a:p>
            <a:pPr>
              <a:spcAft>
                <a:spcPts val="1800"/>
              </a:spcAft>
              <a:defRPr sz="1600">
                <a:solidFill>
                  <a:srgbClr val="333333"/>
                </a:solidFill>
                <a:latin typeface="Hiragino Sans"/>
              </a:defRPr>
            </a:pPr>
            <a:r>
              <a:t>■ 主要成果: アポイント獲得効率の向上が牽引し、リード獲得数は目標を107%オーバー達成しました。</a:t>
            </a:r>
          </a:p>
          <a:p>
            <a:pPr>
              <a:spcAft>
                <a:spcPts val="1800"/>
              </a:spcAft>
              <a:defRPr sz="1600">
                <a:solidFill>
                  <a:srgbClr val="333333"/>
                </a:solidFill>
                <a:latin typeface="Hiragino Sans"/>
              </a:defRPr>
            </a:pPr>
            <a:r>
              <a:t>■ 主な課題: 新規顧客の商談化率および成約単価において、目標値に対してそれぞれ 80%、93% と乖離が発生しています。</a:t>
            </a:r>
          </a:p>
          <a:p>
            <a:pPr>
              <a:spcAft>
                <a:spcPts val="1800"/>
              </a:spcAft>
              <a:defRPr sz="1600">
                <a:solidFill>
                  <a:srgbClr val="333333"/>
                </a:solidFill>
                <a:latin typeface="Hiragino Sans"/>
              </a:defRPr>
            </a:pPr>
            <a:r>
              <a:t>■ 次期注力テーマ: 商談化率改善のためのヒアリングプロセス標準化、および付加価値提案用のパッケージ商品のローンチによる単価アップを図ります。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B365D"/>
                </a:solidFill>
                <a:latin typeface="Hiragino Sans"/>
              </a:defRPr>
            </a:pPr>
            <a:r>
              <a:t>2. ギャップ分析（目標 vs 実績）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64592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463040"/>
                <a:gridCol w="1463040"/>
                <a:gridCol w="1645920"/>
              </a:tblGrid>
              <a:tr h="731520"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  <a:latin typeface="Hiragino Sans"/>
                        </a:defRPr>
                      </a:pPr>
                      <a:r>
                        <a:t>主要KPI</a:t>
                      </a:r>
                    </a:p>
                  </a:txBody>
                  <a:tcPr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  <a:latin typeface="Hiragino Sans"/>
                        </a:defRPr>
                      </a:pPr>
                      <a:r>
                        <a:t>目標</a:t>
                      </a:r>
                    </a:p>
                  </a:txBody>
                  <a:tcPr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  <a:latin typeface="Hiragino Sans"/>
                        </a:defRPr>
                      </a:pPr>
                      <a:r>
                        <a:t>実績</a:t>
                      </a:r>
                    </a:p>
                  </a:txBody>
                  <a:tcPr>
                    <a:solidFill>
                      <a:srgbClr val="1B365D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defRPr b="1" sz="1400">
                          <a:solidFill>
                            <a:srgbClr val="FFFFFF"/>
                          </a:solidFill>
                          <a:latin typeface="Hiragino Sans"/>
                        </a:defRPr>
                      </a:pPr>
                      <a:r>
                        <a:t>達成率</a:t>
                      </a:r>
                    </a:p>
                  </a:txBody>
                  <a:tcPr>
                    <a:solidFill>
                      <a:srgbClr val="1B365D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l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売上高 (千円)</a:t>
                      </a:r>
                    </a:p>
                  </a:txBody>
                  <a:tcPr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5,000</a:t>
                      </a:r>
                    </a:p>
                  </a:txBody>
                  <a:tcPr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4,200</a:t>
                      </a:r>
                    </a:p>
                  </a:txBody>
                  <a:tcPr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 b="1">
                          <a:solidFill>
                            <a:srgbClr val="1B365D"/>
                          </a:solidFill>
                          <a:latin typeface="Hiragino Sans"/>
                        </a:defRPr>
                      </a:pPr>
                      <a:r>
                        <a:t>84.0%</a:t>
                      </a:r>
                    </a:p>
                  </a:txBody>
                  <a:tcPr>
                    <a:solidFill>
                      <a:srgbClr val="F2F5F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l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新規顧客獲得数 (社)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20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18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 b="1">
                          <a:solidFill>
                            <a:srgbClr val="1B365D"/>
                          </a:solidFill>
                          <a:latin typeface="Hiragino Sans"/>
                        </a:defRPr>
                      </a:pPr>
                      <a:r>
                        <a:t>90.0%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l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商談化率 (%)</a:t>
                      </a:r>
                    </a:p>
                  </a:txBody>
                  <a:tcPr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15.0%</a:t>
                      </a:r>
                    </a:p>
                  </a:txBody>
                  <a:tcPr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12.0%</a:t>
                      </a:r>
                    </a:p>
                  </a:txBody>
                  <a:tcPr>
                    <a:solidFill>
                      <a:srgbClr val="F2F5F9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 b="1">
                          <a:solidFill>
                            <a:srgbClr val="1B365D"/>
                          </a:solidFill>
                          <a:latin typeface="Hiragino Sans"/>
                        </a:defRPr>
                      </a:pPr>
                      <a:r>
                        <a:t>80.0%</a:t>
                      </a:r>
                    </a:p>
                  </a:txBody>
                  <a:tcPr>
                    <a:solidFill>
                      <a:srgbClr val="F2F5F9"/>
                    </a:solidFill>
                  </a:tcPr>
                </a:tc>
              </a:tr>
              <a:tr h="731520">
                <a:tc>
                  <a:txBody>
                    <a:bodyPr/>
                    <a:lstStyle/>
                    <a:p>
                      <a:pPr algn="l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アポイント獲得数 (件)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150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>
                          <a:solidFill>
                            <a:srgbClr val="333333"/>
                          </a:solidFill>
                          <a:latin typeface="Hiragino Sans"/>
                        </a:defRPr>
                      </a:pPr>
                      <a:r>
                        <a:t>160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>
                        <a:defRPr sz="1300" b="1">
                          <a:solidFill>
                            <a:srgbClr val="1B365D"/>
                          </a:solidFill>
                          <a:latin typeface="Hiragino Sans"/>
                        </a:defRPr>
                      </a:pPr>
                      <a:r>
                        <a:t>106.7%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>
                <a:solidFill>
                  <a:srgbClr val="1B365D"/>
                </a:solidFill>
                <a:latin typeface="Hiragino Sans"/>
              </a:defRPr>
            </a:pPr>
            <a:r>
              <a:t>3. 来期のPDCA改善アクションプラン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defRPr sz="1600" b="1">
                <a:solidFill>
                  <a:srgbClr val="1B365D"/>
                </a:solidFill>
                <a:latin typeface="Hiragino Sans"/>
              </a:defRPr>
            </a:pPr>
            <a:r>
              <a:t>1. 架電リストのスクリーニング強化 (アポイント質の向上)</a:t>
            </a:r>
          </a:p>
          <a:p>
            <a:pPr lvl="1">
              <a:defRPr sz="1400">
                <a:solidFill>
                  <a:srgbClr val="666666"/>
                </a:solidFill>
                <a:latin typeface="Hiragino Sans"/>
              </a:defRPr>
            </a:pPr>
            <a:r>
              <a:t>   - 成約率の高いセグメント（製造業・従業員規模100名以上）へターゲットを集中させます。</a:t>
            </a:r>
          </a:p>
          <a:p>
            <a:pPr>
              <a:spcBef>
                <a:spcPts val="800"/>
              </a:spcBef>
              <a:defRPr sz="1600" b="1">
                <a:solidFill>
                  <a:srgbClr val="1B365D"/>
                </a:solidFill>
                <a:latin typeface="Hiragino Sans"/>
              </a:defRPr>
            </a:pPr>
            <a:r>
              <a:t>2. 初回訪問ヒアリングシートの刷新と運用徹底 (商談化率の改善)</a:t>
            </a:r>
          </a:p>
          <a:p>
            <a:pPr lvl="1">
              <a:defRPr sz="1400">
                <a:solidFill>
                  <a:srgbClr val="666666"/>
                </a:solidFill>
                <a:latin typeface="Hiragino Sans"/>
              </a:defRPr>
            </a:pPr>
            <a:r>
              <a:t>   - 顧客の「ボトルネック」と「予算感」を確実に把握するための質問項目を標準化します。</a:t>
            </a:r>
          </a:p>
          <a:p>
            <a:pPr>
              <a:spcBef>
                <a:spcPts val="800"/>
              </a:spcBef>
              <a:defRPr sz="1600" b="1">
                <a:solidFill>
                  <a:srgbClr val="1B365D"/>
                </a:solidFill>
                <a:latin typeface="Hiragino Sans"/>
              </a:defRPr>
            </a:pPr>
            <a:r>
              <a:t>3. アップセル用パッケージオプションの提案資料作成 (顧客単価の向上)</a:t>
            </a:r>
          </a:p>
          <a:p>
            <a:pPr lvl="1">
              <a:defRPr sz="1400">
                <a:solidFill>
                  <a:srgbClr val="666666"/>
                </a:solidFill>
                <a:latin typeface="Hiragino Sans"/>
              </a:defRPr>
            </a:pPr>
            <a:r>
              <a:t>   - 既存顧客に対する追加プランの訴求方法を見直し、平均単価を5%引き上げるアプローチを実施します。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